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1" r:id="rId6"/>
    <p:sldId id="557" r:id="rId7"/>
    <p:sldId id="554" r:id="rId8"/>
    <p:sldId id="559" r:id="rId9"/>
    <p:sldId id="555" r:id="rId10"/>
    <p:sldId id="558" r:id="rId11"/>
    <p:sldId id="556" r:id="rId12"/>
    <p:sldId id="330" r:id="rId13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  <a:srgbClr val="00487E"/>
    <a:srgbClr val="AEC5E0"/>
    <a:srgbClr val="1E7FB8"/>
    <a:srgbClr val="792321"/>
    <a:srgbClr val="9E0000"/>
    <a:srgbClr val="5D1B19"/>
    <a:srgbClr val="742C2A"/>
    <a:srgbClr val="B22F2C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158" autoAdjust="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81" y="-3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9202-A6C5-498E-AC4E-F37551CBAC69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328B-6870-470B-B6C8-71BC5F70E1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6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EF6A-55B7-40FA-AB0F-43BCDC8F46E4}" type="datetimeFigureOut">
              <a:rPr lang="en-GB" smtClean="0"/>
              <a:t>21/04/2020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B27C-7546-46C2-81E5-E013FC4329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C1BDE9-5BDE-F749-B924-21303EDEE307}"/>
              </a:ext>
            </a:extLst>
          </p:cNvPr>
          <p:cNvSpPr/>
          <p:nvPr userDrawn="1"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Emergency Medical Teams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9A184-9A3B-CD45-A38E-0109699E4A26}"/>
              </a:ext>
            </a:extLst>
          </p:cNvPr>
          <p:cNvSpPr/>
          <p:nvPr userDrawn="1"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0F988-DAC0-7C44-9415-3EE778C68C88}"/>
              </a:ext>
            </a:extLst>
          </p:cNvPr>
          <p:cNvGrpSpPr/>
          <p:nvPr userDrawn="1"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4261B-9BCF-4042-B6C4-6D7730FD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21236"/>
            <a:ext cx="1548850" cy="47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391B0-0A67-4E5A-94A2-A2E3C6586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4" y="6055580"/>
            <a:ext cx="1548850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  <a:solidFill>
            <a:srgbClr val="00B0F0"/>
          </a:solidFill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lg" len="lg"/>
              <a:tailEnd type="diamond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481834"/>
            <a:ext cx="7262760" cy="70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bg1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4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282F7B-60D1-4933-837E-2069E0FF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561AF-F524-457B-BACB-69E737B8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525C3-9369-428F-8DAE-C097B5EFC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3C2673-7525-46AC-81A6-B1A89859F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40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0"/>
            <a:ext cx="4427984" cy="60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806F-E9F3-BC42-BCB8-F98CAFD60195}"/>
              </a:ext>
            </a:extLst>
          </p:cNvPr>
          <p:cNvSpPr/>
          <p:nvPr userDrawn="1"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21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21 April 2020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5904"/>
            <a:ext cx="1730717" cy="52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2C0D-613D-4957-A161-4A9D7FAB2A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3"/>
            <a:ext cx="1541333" cy="6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EMT Just In Time Training Modules, COVID-19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789040"/>
            <a:ext cx="9144000" cy="618207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Familiarizing the staff with the disease and its implications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Session Outcomes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0" dirty="0">
                <a:solidFill>
                  <a:schemeClr val="tx2"/>
                </a:solidFill>
              </a:rPr>
              <a:t>Outline the main features of the SARS-CoV-2 pandemic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Distinguish between facts and myths in relation to the disease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Outline the personal consequences for EMT staff involved in combating the disease 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Identify </a:t>
            </a:r>
            <a:r>
              <a:rPr lang="en-US" sz="2800" b="0">
                <a:solidFill>
                  <a:schemeClr val="tx2"/>
                </a:solidFill>
              </a:rPr>
              <a:t>the potential roles </a:t>
            </a:r>
            <a:r>
              <a:rPr lang="en-US" sz="2800" b="0" dirty="0">
                <a:solidFill>
                  <a:schemeClr val="tx2"/>
                </a:solidFill>
              </a:rPr>
              <a:t>of EMTs in managing the disease within communities</a:t>
            </a:r>
          </a:p>
          <a:p>
            <a:endParaRPr lang="en-GB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F10862-99D3-497F-B294-377AA3FD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00" y="5689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Pairs Exercise</a:t>
            </a:r>
            <a:endParaRPr lang="en-GB" dirty="0"/>
          </a:p>
        </p:txBody>
      </p:sp>
      <p:pic>
        <p:nvPicPr>
          <p:cNvPr id="1026" name="Picture 2" descr="Mitarbeitersuche per Speed-Dating / Nachrichten / Infopool ...">
            <a:extLst>
              <a:ext uri="{FF2B5EF4-FFF2-40B4-BE49-F238E27FC236}">
                <a16:creationId xmlns:a16="http://schemas.microsoft.com/office/drawing/2014/main" id="{85DFF9E9-C2CE-462D-9715-43AEA0355C6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8662"/>
            <a:ext cx="50292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12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E181-0BC6-407F-990D-359CC15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7" y="19305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COVID-19 Key Facts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77A2-47C7-46F9-811A-9E998EE7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2"/>
                </a:solidFill>
              </a:rPr>
              <a:t>Virus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Droplet transmission</a:t>
            </a:r>
          </a:p>
          <a:p>
            <a:endParaRPr lang="en-GB" sz="2800" b="0" dirty="0">
              <a:solidFill>
                <a:schemeClr val="tx2"/>
              </a:solidFill>
            </a:endParaRPr>
          </a:p>
          <a:p>
            <a:r>
              <a:rPr lang="en-GB" sz="2800" b="0" dirty="0">
                <a:solidFill>
                  <a:schemeClr val="tx2"/>
                </a:solidFill>
              </a:rPr>
              <a:t>Incubation period</a:t>
            </a:r>
          </a:p>
          <a:p>
            <a:endParaRPr lang="en-GB" sz="2800" b="0" dirty="0">
              <a:solidFill>
                <a:schemeClr val="tx2"/>
              </a:solidFill>
            </a:endParaRPr>
          </a:p>
          <a:p>
            <a:r>
              <a:rPr lang="en-GB" sz="2800" b="0" dirty="0">
                <a:solidFill>
                  <a:schemeClr val="tx2"/>
                </a:solidFill>
              </a:rPr>
              <a:t>Infectious period</a:t>
            </a:r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E181-0BC6-407F-990D-359CC15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7" y="19305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Categories of severity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1456A-66A1-4FA9-B539-180128A2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628800"/>
            <a:ext cx="5435443" cy="438937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77A2-47C7-46F9-811A-9E998EE7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20" y="2924944"/>
            <a:ext cx="2088232" cy="1440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dirty="0">
                <a:solidFill>
                  <a:schemeClr val="tx2"/>
                </a:solidFill>
              </a:rPr>
              <a:t>With risk factors</a:t>
            </a:r>
          </a:p>
          <a:p>
            <a:pPr marL="0" indent="0">
              <a:buNone/>
            </a:pPr>
            <a:endParaRPr lang="en-US" sz="18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b="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0" dirty="0">
                <a:solidFill>
                  <a:schemeClr val="tx2"/>
                </a:solidFill>
              </a:rPr>
              <a:t>No risk factors</a:t>
            </a:r>
          </a:p>
          <a:p>
            <a:pPr marL="0" indent="0">
              <a:buNone/>
            </a:pPr>
            <a:endParaRPr lang="en-GB" sz="1800" b="0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C311E9-211F-4A31-8E6E-7848501E1665}"/>
              </a:ext>
            </a:extLst>
          </p:cNvPr>
          <p:cNvCxnSpPr>
            <a:cxnSpLocks/>
          </p:cNvCxnSpPr>
          <p:nvPr/>
        </p:nvCxnSpPr>
        <p:spPr>
          <a:xfrm>
            <a:off x="2987824" y="3212976"/>
            <a:ext cx="1584176" cy="2160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6A1BBB-CB2B-4274-AAE0-B651825A9650}"/>
              </a:ext>
            </a:extLst>
          </p:cNvPr>
          <p:cNvCxnSpPr>
            <a:cxnSpLocks/>
          </p:cNvCxnSpPr>
          <p:nvPr/>
        </p:nvCxnSpPr>
        <p:spPr>
          <a:xfrm flipV="1">
            <a:off x="2987824" y="3933056"/>
            <a:ext cx="1567553" cy="2160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3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E181-0BC6-407F-990D-359CC15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7" y="19305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Problems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77A2-47C7-46F9-811A-9E998EE7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2800" b="0" dirty="0">
                <a:solidFill>
                  <a:schemeClr val="tx2"/>
                </a:solidFill>
              </a:rPr>
              <a:t>No treatment and no vaccine available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Only preventive measures and supportive treatment options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Overwhelmed resources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Numbers of infected and mortality are reported inconsistently  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Different testing policies exist within and between countries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Politicization of the response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4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F10862-99D3-497F-B294-377AA3FD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00" y="56893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Group Exercise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208DD-108D-4C8D-BCF2-EE765437F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686" y="1318456"/>
            <a:ext cx="4938871" cy="422108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403FAD-AF58-45CB-A41D-5A38632DF5A3}"/>
              </a:ext>
            </a:extLst>
          </p:cNvPr>
          <p:cNvSpPr txBox="1">
            <a:spLocks/>
          </p:cNvSpPr>
          <p:nvPr/>
        </p:nvSpPr>
        <p:spPr>
          <a:xfrm>
            <a:off x="457200" y="1700808"/>
            <a:ext cx="5122912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Condensed" panose="020B0606040200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2"/>
                </a:solidFill>
              </a:rPr>
              <a:t>1</a:t>
            </a:r>
            <a:r>
              <a:rPr lang="en-US" sz="2800" b="0" baseline="30000" dirty="0">
                <a:solidFill>
                  <a:schemeClr val="tx2"/>
                </a:solidFill>
              </a:rPr>
              <a:t>st</a:t>
            </a:r>
            <a:r>
              <a:rPr lang="en-US" sz="2800" b="0" dirty="0">
                <a:solidFill>
                  <a:schemeClr val="tx2"/>
                </a:solidFill>
              </a:rPr>
              <a:t> column: gaps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2</a:t>
            </a:r>
            <a:r>
              <a:rPr lang="en-US" sz="2800" b="0" baseline="30000" dirty="0">
                <a:solidFill>
                  <a:schemeClr val="tx2"/>
                </a:solidFill>
              </a:rPr>
              <a:t>nd</a:t>
            </a:r>
            <a:r>
              <a:rPr lang="en-US" sz="2800" b="0" dirty="0">
                <a:solidFill>
                  <a:schemeClr val="tx2"/>
                </a:solidFill>
              </a:rPr>
              <a:t> column: contributions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3</a:t>
            </a:r>
            <a:r>
              <a:rPr lang="en-US" sz="2800" b="0" baseline="30000" dirty="0">
                <a:solidFill>
                  <a:schemeClr val="tx2"/>
                </a:solidFill>
              </a:rPr>
              <a:t>rd</a:t>
            </a:r>
            <a:r>
              <a:rPr lang="en-US" sz="2800" b="0" dirty="0">
                <a:solidFill>
                  <a:schemeClr val="tx2"/>
                </a:solidFill>
              </a:rPr>
              <a:t> column: challenges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4</a:t>
            </a:r>
            <a:r>
              <a:rPr lang="en-US" sz="2800" b="0" baseline="30000" dirty="0">
                <a:solidFill>
                  <a:schemeClr val="tx2"/>
                </a:solidFill>
              </a:rPr>
              <a:t>th</a:t>
            </a:r>
            <a:r>
              <a:rPr lang="en-US" sz="2800" b="0" dirty="0">
                <a:solidFill>
                  <a:schemeClr val="tx2"/>
                </a:solidFill>
              </a:rPr>
              <a:t> column: tools, techniques &amp; further training</a:t>
            </a:r>
          </a:p>
          <a:p>
            <a:endParaRPr lang="en-US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7E181-0BC6-407F-990D-359CC15D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7" y="193050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Roles that EMT personnel </a:t>
            </a:r>
            <a:br>
              <a:rPr lang="en-US" sz="3600" dirty="0"/>
            </a:br>
            <a:r>
              <a:rPr lang="en-US" sz="3600" dirty="0"/>
              <a:t>are playing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477A2-47C7-46F9-811A-9E998EE79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77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2500" b="0" dirty="0">
                <a:solidFill>
                  <a:schemeClr val="tx2"/>
                </a:solidFill>
              </a:rPr>
              <a:t>Establishment, or support to, temporary hospitals</a:t>
            </a:r>
          </a:p>
          <a:p>
            <a:r>
              <a:rPr lang="en-US" sz="2500" b="0" dirty="0">
                <a:solidFill>
                  <a:schemeClr val="tx2"/>
                </a:solidFill>
              </a:rPr>
              <a:t>Community treatment </a:t>
            </a:r>
            <a:r>
              <a:rPr lang="en-US" sz="2500" b="0" dirty="0" err="1">
                <a:solidFill>
                  <a:schemeClr val="tx2"/>
                </a:solidFill>
              </a:rPr>
              <a:t>centres</a:t>
            </a:r>
            <a:r>
              <a:rPr lang="en-US" sz="2500" b="0" dirty="0">
                <a:solidFill>
                  <a:schemeClr val="tx2"/>
                </a:solidFill>
              </a:rPr>
              <a:t> or other pre-hospital activities</a:t>
            </a:r>
          </a:p>
          <a:p>
            <a:r>
              <a:rPr lang="en-US" sz="2500" b="0" dirty="0">
                <a:solidFill>
                  <a:schemeClr val="tx2"/>
                </a:solidFill>
              </a:rPr>
              <a:t>Surge staffing to overwhelmed facilities</a:t>
            </a:r>
          </a:p>
          <a:p>
            <a:r>
              <a:rPr lang="en-US" sz="2500" b="0" dirty="0">
                <a:solidFill>
                  <a:schemeClr val="tx2"/>
                </a:solidFill>
              </a:rPr>
              <a:t>Provision of equipment and operational support</a:t>
            </a:r>
          </a:p>
          <a:p>
            <a:r>
              <a:rPr lang="en-US" sz="2500" b="0" dirty="0">
                <a:solidFill>
                  <a:schemeClr val="tx2"/>
                </a:solidFill>
              </a:rPr>
              <a:t>Provision of training for staff and management of existing health facilities</a:t>
            </a:r>
          </a:p>
          <a:p>
            <a:r>
              <a:rPr lang="en-US" sz="2500" b="0" dirty="0">
                <a:solidFill>
                  <a:schemeClr val="tx2"/>
                </a:solidFill>
              </a:rPr>
              <a:t>Support to local or national health authorities in non-service delivery roles (e.g. advice on coordination or technical issues)</a:t>
            </a:r>
          </a:p>
          <a:p>
            <a:endParaRPr lang="en-US" sz="2500" b="0" dirty="0">
              <a:solidFill>
                <a:schemeClr val="tx2"/>
              </a:solidFill>
            </a:endParaRPr>
          </a:p>
          <a:p>
            <a:endParaRPr lang="en-US" sz="25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0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2E205-CE58-4AE2-89AE-57BC24AF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2" y="3683642"/>
            <a:ext cx="2693099" cy="1545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EB343-D74D-472F-9B29-16AB321546F3}"/>
              </a:ext>
            </a:extLst>
          </p:cNvPr>
          <p:cNvSpPr txBox="1"/>
          <p:nvPr/>
        </p:nvSpPr>
        <p:spPr>
          <a:xfrm>
            <a:off x="1475656" y="1300655"/>
            <a:ext cx="619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Thank you</a:t>
            </a:r>
          </a:p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Any questions?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1DB53-A5EF-461C-BF1B-F261A43C223A}"/>
              </a:ext>
            </a:extLst>
          </p:cNvPr>
          <p:cNvSpPr/>
          <p:nvPr/>
        </p:nvSpPr>
        <p:spPr>
          <a:xfrm>
            <a:off x="3779912" y="4088876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http://extranet.who.int/emt/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F1A25-0071-4C57-B4E9-AF856BA7FE44}"/>
              </a:ext>
            </a:extLst>
          </p:cNvPr>
          <p:cNvSpPr/>
          <p:nvPr/>
        </p:nvSpPr>
        <p:spPr>
          <a:xfrm>
            <a:off x="3779912" y="4767536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EMTeams@who.int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3631E-196A-4DE0-8EEB-63DFDD1F78DC}"/>
              </a:ext>
            </a:extLst>
          </p:cNvPr>
          <p:cNvSpPr/>
          <p:nvPr/>
        </p:nvSpPr>
        <p:spPr>
          <a:xfrm>
            <a:off x="379599" y="3068960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For more…</a:t>
            </a:r>
          </a:p>
        </p:txBody>
      </p:sp>
      <p:sp>
        <p:nvSpPr>
          <p:cNvPr id="11" name="Shape 291">
            <a:extLst>
              <a:ext uri="{FF2B5EF4-FFF2-40B4-BE49-F238E27FC236}">
                <a16:creationId xmlns:a16="http://schemas.microsoft.com/office/drawing/2014/main" id="{391757D5-901D-4FBB-8726-4BC43BC97C09}"/>
              </a:ext>
            </a:extLst>
          </p:cNvPr>
          <p:cNvSpPr/>
          <p:nvPr/>
        </p:nvSpPr>
        <p:spPr>
          <a:xfrm>
            <a:off x="355564" y="3604912"/>
            <a:ext cx="2848285" cy="198432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5516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519">
            <a:extLst>
              <a:ext uri="{FF2B5EF4-FFF2-40B4-BE49-F238E27FC236}">
                <a16:creationId xmlns:a16="http://schemas.microsoft.com/office/drawing/2014/main" id="{0CCEF73E-5E2B-43D3-9A5D-5FE9D9C2A31F}"/>
              </a:ext>
            </a:extLst>
          </p:cNvPr>
          <p:cNvSpPr/>
          <p:nvPr/>
        </p:nvSpPr>
        <p:spPr>
          <a:xfrm>
            <a:off x="3419872" y="4130296"/>
            <a:ext cx="360040" cy="37882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" name="Shape 397">
            <a:extLst>
              <a:ext uri="{FF2B5EF4-FFF2-40B4-BE49-F238E27FC236}">
                <a16:creationId xmlns:a16="http://schemas.microsoft.com/office/drawing/2014/main" id="{C66FBD0C-4B6E-49F2-8B91-679CF8EF7629}"/>
              </a:ext>
            </a:extLst>
          </p:cNvPr>
          <p:cNvGrpSpPr/>
          <p:nvPr/>
        </p:nvGrpSpPr>
        <p:grpSpPr>
          <a:xfrm>
            <a:off x="3419872" y="4862328"/>
            <a:ext cx="360040" cy="289235"/>
            <a:chOff x="559275" y="1683950"/>
            <a:chExt cx="466500" cy="327300"/>
          </a:xfrm>
          <a:solidFill>
            <a:srgbClr val="00B0F0"/>
          </a:solidFill>
        </p:grpSpPr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80AEB9BE-E1B1-4747-97F1-82DA4E5633E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Shape 399">
              <a:extLst>
                <a:ext uri="{FF2B5EF4-FFF2-40B4-BE49-F238E27FC236}">
                  <a16:creationId xmlns:a16="http://schemas.microsoft.com/office/drawing/2014/main" id="{8EEFABFE-0F08-4A31-907B-08D6CDB5AFF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6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85F3BC872504B819712F278B48B2E" ma:contentTypeVersion="3" ma:contentTypeDescription="Create a new document." ma:contentTypeScope="" ma:versionID="e93e413bd9e4daf03065ad9c2a6df9e1">
  <xsd:schema xmlns:xsd="http://www.w3.org/2001/XMLSchema" xmlns:xs="http://www.w3.org/2001/XMLSchema" xmlns:p="http://schemas.microsoft.com/office/2006/metadata/properties" xmlns:ns2="ebdec577-be85-4b89-a3ae-6621adb499a1" targetNamespace="http://schemas.microsoft.com/office/2006/metadata/properties" ma:root="true" ma:fieldsID="b8e1dbfa560afbd11fa58e8356f77703" ns2:_="">
    <xsd:import namespace="ebdec577-be85-4b89-a3ae-6621adb499a1"/>
    <xsd:element name="properties">
      <xsd:complexType>
        <xsd:sequence>
          <xsd:element name="documentManagement">
            <xsd:complexType>
              <xsd:all>
                <xsd:element ref="ns2:Highlight" minOccurs="0"/>
                <xsd:element ref="ns2:Country" minOccurs="0"/>
                <xsd:element ref="ns2:Document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c577-be85-4b89-a3ae-6621adb499a1" elementFormDefault="qualified">
    <xsd:import namespace="http://schemas.microsoft.com/office/2006/documentManagement/types"/>
    <xsd:import namespace="http://schemas.microsoft.com/office/infopath/2007/PartnerControls"/>
    <xsd:element name="Highlight" ma:index="8" nillable="true" ma:displayName="Highlight" ma:default="0" ma:description="Highlight this document for display on the home page as a Highlighted Document" ma:internalName="Highlight">
      <xsd:simpleType>
        <xsd:restriction base="dms:Boolean"/>
      </xsd:simpleType>
    </xsd:element>
    <xsd:element name="Country" ma:index="9" nillable="true" ma:displayName="Subject" ma:internalName="Country">
      <xsd:simpleType>
        <xsd:restriction base="dms:Text">
          <xsd:maxLength value="255"/>
        </xsd:restriction>
      </xsd:simpleType>
    </xsd:element>
    <xsd:element name="Document_x0020_date" ma:index="10" nillable="true" ma:displayName="Document date" ma:format="DateOnly" ma:internalName="Document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ebdec577-be85-4b89-a3ae-6621adb499a1">01 WHE basic tempates</Country>
    <Document_x0020_date xmlns="ebdec577-be85-4b89-a3ae-6621adb499a1">2017-11-30T23:00:00+00:00</Document_x0020_date>
    <Highlight xmlns="ebdec577-be85-4b89-a3ae-6621adb499a1">false</Highlight>
  </documentManagement>
</p:properties>
</file>

<file path=customXml/itemProps1.xml><?xml version="1.0" encoding="utf-8"?>
<ds:datastoreItem xmlns:ds="http://schemas.openxmlformats.org/officeDocument/2006/customXml" ds:itemID="{3D4C2A13-1F8A-468D-A3BD-05DF5780D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9E2816-9968-4361-AE5B-D13E66A4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ec577-be85-4b89-a3ae-6621adb49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F0E798-6F80-4C50-A13B-41FE115A58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bdec577-be85-4b89-a3ae-6621adb499a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Leelawadee</vt:lpstr>
      <vt:lpstr>Segoe Condensed</vt:lpstr>
      <vt:lpstr>Office Theme</vt:lpstr>
      <vt:lpstr>EMT Just In Time Training Modules, COVID-19</vt:lpstr>
      <vt:lpstr>Session Outcomes</vt:lpstr>
      <vt:lpstr>Pairs Exercise</vt:lpstr>
      <vt:lpstr>COVID-19 Key Facts</vt:lpstr>
      <vt:lpstr>Categories of severity</vt:lpstr>
      <vt:lpstr>Key Problems</vt:lpstr>
      <vt:lpstr>Group Exercise</vt:lpstr>
      <vt:lpstr>Roles that EMT personnel  are playing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EMT Just In Time Training Modules, COVID-19</dc:title>
  <dc:creator>Richard Parker</dc:creator>
  <cp:lastModifiedBy>Richard Parker</cp:lastModifiedBy>
  <cp:revision>15</cp:revision>
  <dcterms:created xsi:type="dcterms:W3CDTF">2020-04-12T14:05:58Z</dcterms:created>
  <dcterms:modified xsi:type="dcterms:W3CDTF">2020-04-21T15:28:10Z</dcterms:modified>
</cp:coreProperties>
</file>